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62B76E-0656-4742-83B0-92C1CE154176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E8C2A9-205E-4119-9B2D-473C8A358BAD}">
      <dgm:prSet phldrT="[Text]"/>
      <dgm:spPr>
        <a:solidFill>
          <a:schemeClr val="bg2">
            <a:lumMod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EECB9368-B98F-4BCB-8ADB-FF8AB6ACC550}" type="parTrans" cxnId="{039AB979-019F-459A-8811-9595259E7752}">
      <dgm:prSet/>
      <dgm:spPr/>
      <dgm:t>
        <a:bodyPr/>
        <a:lstStyle/>
        <a:p>
          <a:endParaRPr lang="en-US"/>
        </a:p>
      </dgm:t>
    </dgm:pt>
    <dgm:pt modelId="{F77DB8C5-C9E3-431B-AD13-4302D288A163}" type="sibTrans" cxnId="{039AB979-019F-459A-8811-9595259E7752}">
      <dgm:prSet/>
      <dgm:spPr/>
      <dgm:t>
        <a:bodyPr/>
        <a:lstStyle/>
        <a:p>
          <a:endParaRPr lang="en-US"/>
        </a:p>
      </dgm:t>
    </dgm:pt>
    <dgm:pt modelId="{AF8A13E5-C8B8-4463-A175-3AB7FD141F77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3600" dirty="0" smtClean="0">
              <a:solidFill>
                <a:schemeClr val="tx1"/>
              </a:solidFill>
            </a:rPr>
            <a:t>Greater revenue</a:t>
          </a:r>
          <a:endParaRPr lang="en-US" sz="3600" dirty="0">
            <a:solidFill>
              <a:schemeClr val="tx1"/>
            </a:solidFill>
          </a:endParaRPr>
        </a:p>
      </dgm:t>
    </dgm:pt>
    <dgm:pt modelId="{5ED9288E-32C2-4400-954E-A79813E35FE6}" type="parTrans" cxnId="{B3CCC65F-6F0A-4342-843C-DA4BBFAA60A8}">
      <dgm:prSet/>
      <dgm:spPr/>
      <dgm:t>
        <a:bodyPr/>
        <a:lstStyle/>
        <a:p>
          <a:endParaRPr lang="en-US"/>
        </a:p>
      </dgm:t>
    </dgm:pt>
    <dgm:pt modelId="{A2F8732A-96FB-4999-909F-A049588E41DC}" type="sibTrans" cxnId="{B3CCC65F-6F0A-4342-843C-DA4BBFAA60A8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638E6181-D73E-4898-90BE-1BC0B634A884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3600" dirty="0" smtClean="0">
              <a:solidFill>
                <a:schemeClr val="tx1"/>
              </a:solidFill>
            </a:rPr>
            <a:t>Reduce risks</a:t>
          </a:r>
          <a:endParaRPr lang="en-US" sz="3600" dirty="0">
            <a:solidFill>
              <a:schemeClr val="tx1"/>
            </a:solidFill>
          </a:endParaRPr>
        </a:p>
      </dgm:t>
    </dgm:pt>
    <dgm:pt modelId="{7D049F1E-E336-42B4-BC63-189FB7BB4EDF}" type="parTrans" cxnId="{4B3D52CA-D752-4191-842C-318E9EA09958}">
      <dgm:prSet/>
      <dgm:spPr/>
      <dgm:t>
        <a:bodyPr/>
        <a:lstStyle/>
        <a:p>
          <a:endParaRPr lang="en-US"/>
        </a:p>
      </dgm:t>
    </dgm:pt>
    <dgm:pt modelId="{DBABF1C1-D8FE-4CD3-93DC-732218EEA695}" type="sibTrans" cxnId="{4B3D52CA-D752-4191-842C-318E9EA09958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9AE456A4-B784-44EE-9DDC-C687F4CB5CCC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3600" dirty="0" smtClean="0">
              <a:solidFill>
                <a:schemeClr val="tx1"/>
              </a:solidFill>
            </a:rPr>
            <a:t>Information insight</a:t>
          </a:r>
          <a:endParaRPr lang="en-US" sz="3600" dirty="0">
            <a:solidFill>
              <a:schemeClr val="tx1"/>
            </a:solidFill>
          </a:endParaRPr>
        </a:p>
      </dgm:t>
    </dgm:pt>
    <dgm:pt modelId="{64A6157E-BE2D-490C-9309-3742021CF52B}" type="parTrans" cxnId="{679C7828-AA38-4714-A510-C9E175CD54E2}">
      <dgm:prSet/>
      <dgm:spPr/>
      <dgm:t>
        <a:bodyPr/>
        <a:lstStyle/>
        <a:p>
          <a:endParaRPr lang="en-US"/>
        </a:p>
      </dgm:t>
    </dgm:pt>
    <dgm:pt modelId="{6C21A10C-264E-4AAA-8163-E4BCE7C03FAD}" type="sibTrans" cxnId="{679C7828-AA38-4714-A510-C9E175CD54E2}">
      <dgm:prSet/>
      <dgm:spPr>
        <a:solidFill>
          <a:schemeClr val="bg2"/>
        </a:solidFill>
      </dgm:spPr>
      <dgm:t>
        <a:bodyPr/>
        <a:lstStyle/>
        <a:p>
          <a:endParaRPr lang="en-US"/>
        </a:p>
      </dgm:t>
    </dgm:pt>
    <dgm:pt modelId="{7081EEE5-C80D-4FC9-9CDA-A45EE6EE9FCF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3600" dirty="0" smtClean="0">
              <a:solidFill>
                <a:schemeClr val="tx1"/>
              </a:solidFill>
            </a:rPr>
            <a:t>Business process</a:t>
          </a:r>
          <a:endParaRPr lang="en-US" sz="3600" dirty="0">
            <a:solidFill>
              <a:schemeClr val="tx1"/>
            </a:solidFill>
          </a:endParaRPr>
        </a:p>
      </dgm:t>
    </dgm:pt>
    <dgm:pt modelId="{A108E43A-0A47-4985-98C6-23ED19A3FA5C}" type="parTrans" cxnId="{4643581D-406E-43DC-A3BB-9B4F17FAA6AD}">
      <dgm:prSet/>
      <dgm:spPr/>
      <dgm:t>
        <a:bodyPr/>
        <a:lstStyle/>
        <a:p>
          <a:endParaRPr lang="en-US"/>
        </a:p>
      </dgm:t>
    </dgm:pt>
    <dgm:pt modelId="{DD5F32F8-FBC1-41A0-A8DD-B9986A7EC60A}" type="sibTrans" cxnId="{4643581D-406E-43DC-A3BB-9B4F17FAA6AD}">
      <dgm:prSet/>
      <dgm:spPr>
        <a:solidFill>
          <a:schemeClr val="bg2">
            <a:lumMod val="90000"/>
          </a:schemeClr>
        </a:solidFill>
      </dgm:spPr>
      <dgm:t>
        <a:bodyPr/>
        <a:lstStyle/>
        <a:p>
          <a:endParaRPr lang="en-US"/>
        </a:p>
      </dgm:t>
    </dgm:pt>
    <dgm:pt modelId="{EEAD9896-9A04-4DF3-BD84-216472A6561A}" type="pres">
      <dgm:prSet presAssocID="{1362B76E-0656-4742-83B0-92C1CE15417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B07C46A-86D1-4617-BBA9-05A04767FBCE}" type="pres">
      <dgm:prSet presAssocID="{02E8C2A9-205E-4119-9B2D-473C8A358BAD}" presName="centerShape" presStyleLbl="node0" presStyleIdx="0" presStyleCnt="1"/>
      <dgm:spPr/>
      <dgm:t>
        <a:bodyPr/>
        <a:lstStyle/>
        <a:p>
          <a:endParaRPr lang="en-US"/>
        </a:p>
      </dgm:t>
    </dgm:pt>
    <dgm:pt modelId="{424A6992-6757-47DE-8929-A50D3BB0FD56}" type="pres">
      <dgm:prSet presAssocID="{AF8A13E5-C8B8-4463-A175-3AB7FD141F77}" presName="node" presStyleLbl="node1" presStyleIdx="0" presStyleCnt="4" custScaleX="235194">
        <dgm:presLayoutVars>
          <dgm:bulletEnabled val="1"/>
        </dgm:presLayoutVars>
      </dgm:prSet>
      <dgm:spPr/>
    </dgm:pt>
    <dgm:pt modelId="{2514E8ED-9601-45FB-BF2C-0DEE0CF54511}" type="pres">
      <dgm:prSet presAssocID="{AF8A13E5-C8B8-4463-A175-3AB7FD141F77}" presName="dummy" presStyleCnt="0"/>
      <dgm:spPr/>
    </dgm:pt>
    <dgm:pt modelId="{2F95D2BA-E7C5-4DE4-ABCF-004B378FEC90}" type="pres">
      <dgm:prSet presAssocID="{A2F8732A-96FB-4999-909F-A049588E41DC}" presName="sibTrans" presStyleLbl="sibTrans2D1" presStyleIdx="0" presStyleCnt="4"/>
      <dgm:spPr/>
    </dgm:pt>
    <dgm:pt modelId="{22CA7805-6751-4F1D-A8D6-F2F24D11403F}" type="pres">
      <dgm:prSet presAssocID="{638E6181-D73E-4898-90BE-1BC0B634A884}" presName="node" presStyleLbl="node1" presStyleIdx="1" presStyleCnt="4" custScaleX="216970">
        <dgm:presLayoutVars>
          <dgm:bulletEnabled val="1"/>
        </dgm:presLayoutVars>
      </dgm:prSet>
      <dgm:spPr/>
    </dgm:pt>
    <dgm:pt modelId="{272225B3-8D98-48E3-BDA3-59373F7167E7}" type="pres">
      <dgm:prSet presAssocID="{638E6181-D73E-4898-90BE-1BC0B634A884}" presName="dummy" presStyleCnt="0"/>
      <dgm:spPr/>
    </dgm:pt>
    <dgm:pt modelId="{F4CA4823-2469-430C-B1DF-EF51E0FCB172}" type="pres">
      <dgm:prSet presAssocID="{DBABF1C1-D8FE-4CD3-93DC-732218EEA695}" presName="sibTrans" presStyleLbl="sibTrans2D1" presStyleIdx="1" presStyleCnt="4"/>
      <dgm:spPr/>
    </dgm:pt>
    <dgm:pt modelId="{5BF89BBF-A1A0-4C1C-888C-C0ECCC1C2D9C}" type="pres">
      <dgm:prSet presAssocID="{9AE456A4-B784-44EE-9DDC-C687F4CB5CCC}" presName="node" presStyleLbl="node1" presStyleIdx="2" presStyleCnt="4" custScaleX="369874" custRadScaleRad="102994" custRadScaleInc="36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2290AA-CADD-4BBE-A3CE-7EEE95F23CBF}" type="pres">
      <dgm:prSet presAssocID="{9AE456A4-B784-44EE-9DDC-C687F4CB5CCC}" presName="dummy" presStyleCnt="0"/>
      <dgm:spPr/>
    </dgm:pt>
    <dgm:pt modelId="{E2EA9588-51A5-412B-9661-5220897523AD}" type="pres">
      <dgm:prSet presAssocID="{6C21A10C-264E-4AAA-8163-E4BCE7C03FAD}" presName="sibTrans" presStyleLbl="sibTrans2D1" presStyleIdx="2" presStyleCnt="4"/>
      <dgm:spPr/>
    </dgm:pt>
    <dgm:pt modelId="{4847BC55-006D-4DA9-9941-4B3C4EFC56AC}" type="pres">
      <dgm:prSet presAssocID="{7081EEE5-C80D-4FC9-9CDA-A45EE6EE9FCF}" presName="node" presStyleLbl="node1" presStyleIdx="3" presStyleCnt="4" custScaleX="2338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82A263-213A-480B-AF13-62588A43A7A9}" type="pres">
      <dgm:prSet presAssocID="{7081EEE5-C80D-4FC9-9CDA-A45EE6EE9FCF}" presName="dummy" presStyleCnt="0"/>
      <dgm:spPr/>
    </dgm:pt>
    <dgm:pt modelId="{001622B4-3409-4EC2-B137-87AB1BA95957}" type="pres">
      <dgm:prSet presAssocID="{DD5F32F8-FBC1-41A0-A8DD-B9986A7EC60A}" presName="sibTrans" presStyleLbl="sibTrans2D1" presStyleIdx="3" presStyleCnt="4"/>
      <dgm:spPr/>
    </dgm:pt>
  </dgm:ptLst>
  <dgm:cxnLst>
    <dgm:cxn modelId="{ECEDA747-84B9-41AF-AA31-23D3A57970EE}" type="presOf" srcId="{DBABF1C1-D8FE-4CD3-93DC-732218EEA695}" destId="{F4CA4823-2469-430C-B1DF-EF51E0FCB172}" srcOrd="0" destOrd="0" presId="urn:microsoft.com/office/officeart/2005/8/layout/radial6"/>
    <dgm:cxn modelId="{D62DE73D-C8C1-46FB-88DB-CE9F23BDB44A}" type="presOf" srcId="{9AE456A4-B784-44EE-9DDC-C687F4CB5CCC}" destId="{5BF89BBF-A1A0-4C1C-888C-C0ECCC1C2D9C}" srcOrd="0" destOrd="0" presId="urn:microsoft.com/office/officeart/2005/8/layout/radial6"/>
    <dgm:cxn modelId="{AFC5B8FD-BF7F-433D-98A8-AC6A2F4D82AF}" type="presOf" srcId="{638E6181-D73E-4898-90BE-1BC0B634A884}" destId="{22CA7805-6751-4F1D-A8D6-F2F24D11403F}" srcOrd="0" destOrd="0" presId="urn:microsoft.com/office/officeart/2005/8/layout/radial6"/>
    <dgm:cxn modelId="{1389679E-EBE4-49BE-8D3D-10FA58EE9204}" type="presOf" srcId="{AF8A13E5-C8B8-4463-A175-3AB7FD141F77}" destId="{424A6992-6757-47DE-8929-A50D3BB0FD56}" srcOrd="0" destOrd="0" presId="urn:microsoft.com/office/officeart/2005/8/layout/radial6"/>
    <dgm:cxn modelId="{C85F3B95-84ED-4CB9-86E1-E8707FA788CF}" type="presOf" srcId="{1362B76E-0656-4742-83B0-92C1CE154176}" destId="{EEAD9896-9A04-4DF3-BD84-216472A6561A}" srcOrd="0" destOrd="0" presId="urn:microsoft.com/office/officeart/2005/8/layout/radial6"/>
    <dgm:cxn modelId="{4B3D52CA-D752-4191-842C-318E9EA09958}" srcId="{02E8C2A9-205E-4119-9B2D-473C8A358BAD}" destId="{638E6181-D73E-4898-90BE-1BC0B634A884}" srcOrd="1" destOrd="0" parTransId="{7D049F1E-E336-42B4-BC63-189FB7BB4EDF}" sibTransId="{DBABF1C1-D8FE-4CD3-93DC-732218EEA695}"/>
    <dgm:cxn modelId="{86DB922B-485A-4D21-B297-4879799E8FF5}" type="presOf" srcId="{6C21A10C-264E-4AAA-8163-E4BCE7C03FAD}" destId="{E2EA9588-51A5-412B-9661-5220897523AD}" srcOrd="0" destOrd="0" presId="urn:microsoft.com/office/officeart/2005/8/layout/radial6"/>
    <dgm:cxn modelId="{B3CCC65F-6F0A-4342-843C-DA4BBFAA60A8}" srcId="{02E8C2A9-205E-4119-9B2D-473C8A358BAD}" destId="{AF8A13E5-C8B8-4463-A175-3AB7FD141F77}" srcOrd="0" destOrd="0" parTransId="{5ED9288E-32C2-4400-954E-A79813E35FE6}" sibTransId="{A2F8732A-96FB-4999-909F-A049588E41DC}"/>
    <dgm:cxn modelId="{679C7828-AA38-4714-A510-C9E175CD54E2}" srcId="{02E8C2A9-205E-4119-9B2D-473C8A358BAD}" destId="{9AE456A4-B784-44EE-9DDC-C687F4CB5CCC}" srcOrd="2" destOrd="0" parTransId="{64A6157E-BE2D-490C-9309-3742021CF52B}" sibTransId="{6C21A10C-264E-4AAA-8163-E4BCE7C03FAD}"/>
    <dgm:cxn modelId="{FEDA3589-0568-4F49-95A7-9B31A4AA08D5}" type="presOf" srcId="{7081EEE5-C80D-4FC9-9CDA-A45EE6EE9FCF}" destId="{4847BC55-006D-4DA9-9941-4B3C4EFC56AC}" srcOrd="0" destOrd="0" presId="urn:microsoft.com/office/officeart/2005/8/layout/radial6"/>
    <dgm:cxn modelId="{9D53F39A-4037-427A-91CB-68F4CCD72285}" type="presOf" srcId="{02E8C2A9-205E-4119-9B2D-473C8A358BAD}" destId="{EB07C46A-86D1-4617-BBA9-05A04767FBCE}" srcOrd="0" destOrd="0" presId="urn:microsoft.com/office/officeart/2005/8/layout/radial6"/>
    <dgm:cxn modelId="{4643581D-406E-43DC-A3BB-9B4F17FAA6AD}" srcId="{02E8C2A9-205E-4119-9B2D-473C8A358BAD}" destId="{7081EEE5-C80D-4FC9-9CDA-A45EE6EE9FCF}" srcOrd="3" destOrd="0" parTransId="{A108E43A-0A47-4985-98C6-23ED19A3FA5C}" sibTransId="{DD5F32F8-FBC1-41A0-A8DD-B9986A7EC60A}"/>
    <dgm:cxn modelId="{EF4EC460-8403-48F5-82BE-831E44228E66}" type="presOf" srcId="{DD5F32F8-FBC1-41A0-A8DD-B9986A7EC60A}" destId="{001622B4-3409-4EC2-B137-87AB1BA95957}" srcOrd="0" destOrd="0" presId="urn:microsoft.com/office/officeart/2005/8/layout/radial6"/>
    <dgm:cxn modelId="{039AB979-019F-459A-8811-9595259E7752}" srcId="{1362B76E-0656-4742-83B0-92C1CE154176}" destId="{02E8C2A9-205E-4119-9B2D-473C8A358BAD}" srcOrd="0" destOrd="0" parTransId="{EECB9368-B98F-4BCB-8ADB-FF8AB6ACC550}" sibTransId="{F77DB8C5-C9E3-431B-AD13-4302D288A163}"/>
    <dgm:cxn modelId="{EFEDDB9A-F5C4-403A-9F1B-BCCFDE39D2F7}" type="presOf" srcId="{A2F8732A-96FB-4999-909F-A049588E41DC}" destId="{2F95D2BA-E7C5-4DE4-ABCF-004B378FEC90}" srcOrd="0" destOrd="0" presId="urn:microsoft.com/office/officeart/2005/8/layout/radial6"/>
    <dgm:cxn modelId="{B2F8F82E-2355-45FA-BF3F-1788C0650201}" type="presParOf" srcId="{EEAD9896-9A04-4DF3-BD84-216472A6561A}" destId="{EB07C46A-86D1-4617-BBA9-05A04767FBCE}" srcOrd="0" destOrd="0" presId="urn:microsoft.com/office/officeart/2005/8/layout/radial6"/>
    <dgm:cxn modelId="{C8463501-13E7-41B9-A0E1-F3DB9031D83C}" type="presParOf" srcId="{EEAD9896-9A04-4DF3-BD84-216472A6561A}" destId="{424A6992-6757-47DE-8929-A50D3BB0FD56}" srcOrd="1" destOrd="0" presId="urn:microsoft.com/office/officeart/2005/8/layout/radial6"/>
    <dgm:cxn modelId="{66E26E31-4387-40F0-BABE-357B69FE6776}" type="presParOf" srcId="{EEAD9896-9A04-4DF3-BD84-216472A6561A}" destId="{2514E8ED-9601-45FB-BF2C-0DEE0CF54511}" srcOrd="2" destOrd="0" presId="urn:microsoft.com/office/officeart/2005/8/layout/radial6"/>
    <dgm:cxn modelId="{73361872-F9BB-4633-8F07-6410DCF9AD4E}" type="presParOf" srcId="{EEAD9896-9A04-4DF3-BD84-216472A6561A}" destId="{2F95D2BA-E7C5-4DE4-ABCF-004B378FEC90}" srcOrd="3" destOrd="0" presId="urn:microsoft.com/office/officeart/2005/8/layout/radial6"/>
    <dgm:cxn modelId="{92E4F076-46FE-4052-BEC4-F919C9810BAD}" type="presParOf" srcId="{EEAD9896-9A04-4DF3-BD84-216472A6561A}" destId="{22CA7805-6751-4F1D-A8D6-F2F24D11403F}" srcOrd="4" destOrd="0" presId="urn:microsoft.com/office/officeart/2005/8/layout/radial6"/>
    <dgm:cxn modelId="{C848A072-45C2-4D90-AF0D-7C88073B532A}" type="presParOf" srcId="{EEAD9896-9A04-4DF3-BD84-216472A6561A}" destId="{272225B3-8D98-48E3-BDA3-59373F7167E7}" srcOrd="5" destOrd="0" presId="urn:microsoft.com/office/officeart/2005/8/layout/radial6"/>
    <dgm:cxn modelId="{195D41F7-3F19-427B-9415-9A00DE7116CC}" type="presParOf" srcId="{EEAD9896-9A04-4DF3-BD84-216472A6561A}" destId="{F4CA4823-2469-430C-B1DF-EF51E0FCB172}" srcOrd="6" destOrd="0" presId="urn:microsoft.com/office/officeart/2005/8/layout/radial6"/>
    <dgm:cxn modelId="{7E89F892-3C30-45CC-901B-563501FE67DE}" type="presParOf" srcId="{EEAD9896-9A04-4DF3-BD84-216472A6561A}" destId="{5BF89BBF-A1A0-4C1C-888C-C0ECCC1C2D9C}" srcOrd="7" destOrd="0" presId="urn:microsoft.com/office/officeart/2005/8/layout/radial6"/>
    <dgm:cxn modelId="{C3398EE9-A80F-4D0C-B2F7-B0ADE856DF7E}" type="presParOf" srcId="{EEAD9896-9A04-4DF3-BD84-216472A6561A}" destId="{2C2290AA-CADD-4BBE-A3CE-7EEE95F23CBF}" srcOrd="8" destOrd="0" presId="urn:microsoft.com/office/officeart/2005/8/layout/radial6"/>
    <dgm:cxn modelId="{96F2D532-FAD5-48DF-B928-BDFBB7F933BB}" type="presParOf" srcId="{EEAD9896-9A04-4DF3-BD84-216472A6561A}" destId="{E2EA9588-51A5-412B-9661-5220897523AD}" srcOrd="9" destOrd="0" presId="urn:microsoft.com/office/officeart/2005/8/layout/radial6"/>
    <dgm:cxn modelId="{14310705-9D05-4D17-B2C8-440DB97C17AF}" type="presParOf" srcId="{EEAD9896-9A04-4DF3-BD84-216472A6561A}" destId="{4847BC55-006D-4DA9-9941-4B3C4EFC56AC}" srcOrd="10" destOrd="0" presId="urn:microsoft.com/office/officeart/2005/8/layout/radial6"/>
    <dgm:cxn modelId="{9B11E61F-CCDB-4D11-9247-6104706ABC30}" type="presParOf" srcId="{EEAD9896-9A04-4DF3-BD84-216472A6561A}" destId="{8582A263-213A-480B-AF13-62588A43A7A9}" srcOrd="11" destOrd="0" presId="urn:microsoft.com/office/officeart/2005/8/layout/radial6"/>
    <dgm:cxn modelId="{7D5D6D03-3C8F-4167-B78A-3A4E645616CF}" type="presParOf" srcId="{EEAD9896-9A04-4DF3-BD84-216472A6561A}" destId="{001622B4-3409-4EC2-B137-87AB1BA95957}" srcOrd="12" destOrd="0" presId="urn:microsoft.com/office/officeart/2005/8/layout/radial6"/>
  </dgm:cxnLst>
  <dgm:bg>
    <a:solidFill>
      <a:schemeClr val="bg2">
        <a:lumMod val="50000"/>
      </a:schemeClr>
    </a:solidFill>
    <a:effectLst>
      <a:outerShdw blurRad="63500" sx="102000" sy="102000" algn="ctr" rotWithShape="0">
        <a:prstClr val="black">
          <a:alpha val="40000"/>
        </a:prstClr>
      </a:outerShdw>
    </a:effectLst>
  </dgm:bg>
  <dgm:whole>
    <a:ln>
      <a:solidFill>
        <a:schemeClr val="bg2">
          <a:lumMod val="10000"/>
        </a:schemeClr>
      </a:solidFill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622B4-3409-4EC2-B137-87AB1BA95957}">
      <dsp:nvSpPr>
        <dsp:cNvPr id="0" name=""/>
        <dsp:cNvSpPr/>
      </dsp:nvSpPr>
      <dsp:spPr>
        <a:xfrm>
          <a:off x="1305606" y="536119"/>
          <a:ext cx="3582371" cy="3582371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A9588-51A5-412B-9661-5220897523AD}">
      <dsp:nvSpPr>
        <dsp:cNvPr id="0" name=""/>
        <dsp:cNvSpPr/>
      </dsp:nvSpPr>
      <dsp:spPr>
        <a:xfrm>
          <a:off x="1305606" y="536969"/>
          <a:ext cx="3582371" cy="3582371"/>
        </a:xfrm>
        <a:prstGeom prst="blockArc">
          <a:avLst>
            <a:gd name="adj1" fmla="val 5466870"/>
            <a:gd name="adj2" fmla="val 10801670"/>
            <a:gd name="adj3" fmla="val 464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CA4823-2469-430C-B1DF-EF51E0FCB172}">
      <dsp:nvSpPr>
        <dsp:cNvPr id="0" name=""/>
        <dsp:cNvSpPr/>
      </dsp:nvSpPr>
      <dsp:spPr>
        <a:xfrm>
          <a:off x="1305607" y="536969"/>
          <a:ext cx="3582371" cy="3582371"/>
        </a:xfrm>
        <a:prstGeom prst="blockArc">
          <a:avLst>
            <a:gd name="adj1" fmla="val 21598330"/>
            <a:gd name="adj2" fmla="val 5466871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95D2BA-E7C5-4DE4-ABCF-004B378FEC90}">
      <dsp:nvSpPr>
        <dsp:cNvPr id="0" name=""/>
        <dsp:cNvSpPr/>
      </dsp:nvSpPr>
      <dsp:spPr>
        <a:xfrm>
          <a:off x="1305606" y="536119"/>
          <a:ext cx="3582371" cy="3582371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bg2">
            <a:lumMod val="9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07C46A-86D1-4617-BBA9-05A04767FBCE}">
      <dsp:nvSpPr>
        <dsp:cNvPr id="0" name=""/>
        <dsp:cNvSpPr/>
      </dsp:nvSpPr>
      <dsp:spPr>
        <a:xfrm>
          <a:off x="2272284" y="1502797"/>
          <a:ext cx="1649015" cy="1649015"/>
        </a:xfrm>
        <a:prstGeom prst="ellipse">
          <a:avLst/>
        </a:prstGeom>
        <a:solidFill>
          <a:schemeClr val="bg2">
            <a:lumMod val="90000"/>
          </a:schemeClr>
        </a:solidFill>
        <a:ln w="11429" cap="flat" cmpd="sng" algn="ctr">
          <a:solidFill>
            <a:schemeClr val="tx1"/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chemeClr val="tx1"/>
            </a:solidFill>
          </a:endParaRPr>
        </a:p>
      </dsp:txBody>
      <dsp:txXfrm>
        <a:off x="2513777" y="1744290"/>
        <a:ext cx="1166029" cy="1166029"/>
      </dsp:txXfrm>
    </dsp:sp>
    <dsp:sp modelId="{424A6992-6757-47DE-8929-A50D3BB0FD56}">
      <dsp:nvSpPr>
        <dsp:cNvPr id="0" name=""/>
        <dsp:cNvSpPr/>
      </dsp:nvSpPr>
      <dsp:spPr>
        <a:xfrm>
          <a:off x="1739357" y="518"/>
          <a:ext cx="2714870" cy="1154310"/>
        </a:xfrm>
        <a:prstGeom prst="ellipse">
          <a:avLst/>
        </a:prstGeom>
        <a:solidFill>
          <a:schemeClr val="bg2">
            <a:lumMod val="75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Greater revenue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2136941" y="169563"/>
        <a:ext cx="1919702" cy="816220"/>
      </dsp:txXfrm>
    </dsp:sp>
    <dsp:sp modelId="{22CA7805-6751-4F1D-A8D6-F2F24D11403F}">
      <dsp:nvSpPr>
        <dsp:cNvPr id="0" name=""/>
        <dsp:cNvSpPr/>
      </dsp:nvSpPr>
      <dsp:spPr>
        <a:xfrm>
          <a:off x="3594169" y="1750149"/>
          <a:ext cx="2504508" cy="1154310"/>
        </a:xfrm>
        <a:prstGeom prst="ellipse">
          <a:avLst/>
        </a:prstGeom>
        <a:solidFill>
          <a:schemeClr val="bg2">
            <a:lumMod val="75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Reduce risks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3960946" y="1919194"/>
        <a:ext cx="1770954" cy="816220"/>
      </dsp:txXfrm>
    </dsp:sp>
    <dsp:sp modelId="{5BF89BBF-A1A0-4C1C-888C-C0ECCC1C2D9C}">
      <dsp:nvSpPr>
        <dsp:cNvPr id="0" name=""/>
        <dsp:cNvSpPr/>
      </dsp:nvSpPr>
      <dsp:spPr>
        <a:xfrm>
          <a:off x="928013" y="3500299"/>
          <a:ext cx="4269496" cy="1154310"/>
        </a:xfrm>
        <a:prstGeom prst="ellipse">
          <a:avLst/>
        </a:prstGeom>
        <a:solidFill>
          <a:schemeClr val="bg2">
            <a:lumMod val="75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Information insight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1553266" y="3669344"/>
        <a:ext cx="3018990" cy="816220"/>
      </dsp:txXfrm>
    </dsp:sp>
    <dsp:sp modelId="{4847BC55-006D-4DA9-9941-4B3C4EFC56AC}">
      <dsp:nvSpPr>
        <dsp:cNvPr id="0" name=""/>
        <dsp:cNvSpPr/>
      </dsp:nvSpPr>
      <dsp:spPr>
        <a:xfrm>
          <a:off x="-2677" y="1750149"/>
          <a:ext cx="2699679" cy="1154310"/>
        </a:xfrm>
        <a:prstGeom prst="ellipse">
          <a:avLst/>
        </a:prstGeom>
        <a:solidFill>
          <a:schemeClr val="bg2">
            <a:lumMod val="75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Business process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392682" y="1919194"/>
        <a:ext cx="1908961" cy="8162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869D0B0-5D44-48E1-BA86-550A2E632E62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FF33651-2F1A-4937-BD3B-B12FB570E63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ivisimo.com/index.ht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vivisimo.com/index.html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://vivisimo.com/index.html" TargetMode="External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gif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5486" y="4411706"/>
            <a:ext cx="4818516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914400" indent="-914400" algn="ctr">
              <a:buAutoNum type="alphaUcPeriod"/>
            </a:pPr>
            <a:r>
              <a:rPr lang="en-US" sz="4800" dirty="0" err="1" smtClean="0"/>
              <a:t>Duprey</a:t>
            </a:r>
            <a:endParaRPr lang="en-US" sz="48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Presents Meta-Search Engine</a:t>
            </a:r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583" y="1671034"/>
            <a:ext cx="4802418" cy="2727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Anita\AppData\Local\Microsoft\Windows\Temporary Internet Files\Content.IE5\Y3LVUDIY\MP91021875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9" y="21446"/>
            <a:ext cx="4285488" cy="683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nita\AppData\Local\Microsoft\Windows\Temporary Internet Files\Content.IE5\J0MOGQSU\MP910218747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097" y="6944"/>
            <a:ext cx="4807906" cy="166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68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1"/>
            <a:ext cx="4648200" cy="27516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914400" y="3342068"/>
            <a:ext cx="7162800" cy="298253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Vivisimo</a:t>
            </a:r>
            <a:r>
              <a:rPr lang="en-US" sz="2800" dirty="0" smtClean="0"/>
              <a:t> is Information Optimized! We help organizations unlock and optimize the true business value of all their information, regardless of application or source, in order to drive innovation, real-time decisions </a:t>
            </a:r>
            <a:r>
              <a:rPr lang="en-US" sz="2800" dirty="0"/>
              <a:t>and actionable </a:t>
            </a:r>
            <a:r>
              <a:rPr lang="en-US" sz="2800" dirty="0" smtClean="0"/>
              <a:t>insight</a:t>
            </a:r>
            <a:endParaRPr lang="en-US" sz="2800" dirty="0"/>
          </a:p>
        </p:txBody>
      </p:sp>
      <p:pic>
        <p:nvPicPr>
          <p:cNvPr id="4099" name="Picture 3" descr="C:\Users\Anita\AppData\Local\Microsoft\Windows\Temporary Internet Files\Content.IE5\Y3LVUDIY\MP90004999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76200"/>
            <a:ext cx="3962400" cy="225552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sosceles Triangle 7"/>
          <p:cNvSpPr/>
          <p:nvPr/>
        </p:nvSpPr>
        <p:spPr>
          <a:xfrm rot="10800000">
            <a:off x="6009930" y="1505970"/>
            <a:ext cx="1060704" cy="914400"/>
          </a:xfrm>
          <a:prstGeom prst="triangl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10800000">
            <a:off x="7098671" y="1505970"/>
            <a:ext cx="1060704" cy="914400"/>
          </a:xfrm>
          <a:prstGeom prst="triangl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10800000">
            <a:off x="6568319" y="2413931"/>
            <a:ext cx="1060704" cy="914400"/>
          </a:xfrm>
          <a:prstGeom prst="triangl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7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86" y="1178417"/>
            <a:ext cx="8906814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vivisimo.com/images/layout/logo-IO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4" y="285749"/>
            <a:ext cx="3679065" cy="73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7699" y="2177764"/>
            <a:ext cx="6781800" cy="1261884"/>
          </a:xfrm>
          <a:prstGeom prst="rect">
            <a:avLst/>
          </a:prstGeom>
          <a:scene3d>
            <a:camera prst="perspectiveRight"/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accent3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Conectivity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and Contextual Intelligence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81894" y="3700531"/>
            <a:ext cx="6477000" cy="2308324"/>
          </a:xfrm>
          <a:prstGeom prst="rect">
            <a:avLst/>
          </a:prstGeom>
          <a:scene3d>
            <a:camera prst="perspectiveLeft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3200" dirty="0" smtClean="0"/>
              <a:t>Connects</a:t>
            </a:r>
            <a:r>
              <a:rPr lang="en-US" sz="2800" dirty="0" smtClean="0"/>
              <a:t>  securely to where your data is created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/>
              <a:t>Delivers right information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800" dirty="0" smtClean="0"/>
              <a:t>Insight to competing information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sz="2800" dirty="0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37706" y="4191000"/>
            <a:ext cx="1219986" cy="914400"/>
          </a:xfrm>
          <a:prstGeom prst="triangl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633172" y="5105400"/>
            <a:ext cx="1226098" cy="914400"/>
          </a:xfrm>
          <a:prstGeom prst="triangl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1257692" y="4191000"/>
            <a:ext cx="1203157" cy="914400"/>
          </a:xfrm>
          <a:prstGeom prst="triangl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http://vivisimo.com/images/section-pictures/blu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08656"/>
            <a:ext cx="89154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vivisimo.com/images/layout/logo-IO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4" y="285749"/>
            <a:ext cx="3679065" cy="73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85286" y="2298951"/>
            <a:ext cx="5067300" cy="769441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perspectiveContrastingLeftFacing"/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accent3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Velocity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9534" y="1908148"/>
            <a:ext cx="4419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4000" dirty="0" smtClean="0"/>
              <a:t>Unifies</a:t>
            </a:r>
            <a:r>
              <a:rPr lang="en-US" sz="3600" dirty="0" smtClean="0"/>
              <a:t> access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600" dirty="0" smtClean="0"/>
              <a:t>Secure business repositories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600" dirty="0" smtClean="0"/>
              <a:t>Present relevant information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3600" dirty="0" smtClean="0"/>
              <a:t>Enables knowledge sharing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5958492"/>
            <a:ext cx="6553200" cy="70788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Across an entire Enterprise</a:t>
            </a:r>
            <a:endParaRPr lang="en-US" sz="4000" dirty="0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6291491" y="3553218"/>
            <a:ext cx="1203157" cy="914400"/>
          </a:xfrm>
          <a:prstGeom prst="triangl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5666972" y="4464397"/>
            <a:ext cx="1226098" cy="914400"/>
          </a:xfrm>
          <a:prstGeom prst="triangl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0800000">
            <a:off x="5060035" y="3553217"/>
            <a:ext cx="1219986" cy="914400"/>
          </a:xfrm>
          <a:prstGeom prst="triangl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99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" y="1099909"/>
            <a:ext cx="89138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://vivisimo.com/images/layout/logo-IO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4" y="285749"/>
            <a:ext cx="3679065" cy="73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95303687"/>
              </p:ext>
            </p:extLst>
          </p:nvPr>
        </p:nvGraphicFramePr>
        <p:xfrm>
          <a:off x="214987" y="2050990"/>
          <a:ext cx="6096000" cy="4654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extBox 5"/>
          <p:cNvSpPr txBox="1"/>
          <p:nvPr/>
        </p:nvSpPr>
        <p:spPr>
          <a:xfrm rot="837825">
            <a:off x="6478582" y="3091552"/>
            <a:ext cx="2585968" cy="92333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Business</a:t>
            </a:r>
            <a:r>
              <a:rPr lang="en-US" sz="5400" dirty="0" smtClean="0"/>
              <a:t> </a:t>
            </a:r>
            <a:endParaRPr lang="en-US" sz="5400" dirty="0"/>
          </a:p>
        </p:txBody>
      </p:sp>
      <p:sp>
        <p:nvSpPr>
          <p:cNvPr id="7" name="TextBox 6"/>
          <p:cNvSpPr txBox="1"/>
          <p:nvPr/>
        </p:nvSpPr>
        <p:spPr>
          <a:xfrm rot="931158">
            <a:off x="6448208" y="4417160"/>
            <a:ext cx="2300324" cy="8309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Results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 rot="10800000">
            <a:off x="2769620" y="4464397"/>
            <a:ext cx="1226098" cy="914400"/>
          </a:xfrm>
          <a:prstGeom prst="triangl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10800000">
            <a:off x="3371315" y="3553217"/>
            <a:ext cx="1203157" cy="914400"/>
          </a:xfrm>
          <a:prstGeom prst="triangl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10800000">
            <a:off x="2159626" y="3553217"/>
            <a:ext cx="1219986" cy="914400"/>
          </a:xfrm>
          <a:prstGeom prst="triangl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33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63715"/>
              </p:ext>
            </p:extLst>
          </p:nvPr>
        </p:nvGraphicFramePr>
        <p:xfrm>
          <a:off x="301625" y="4572000"/>
          <a:ext cx="8534400" cy="1644128"/>
        </p:xfrm>
        <a:graphic>
          <a:graphicData uri="http://schemas.openxmlformats.org/drawingml/2006/table">
            <a:tbl>
              <a:tblPr/>
              <a:tblGrid>
                <a:gridCol w="8534400"/>
              </a:tblGrid>
              <a:tr h="258184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/>
                        <a:t>Contact </a:t>
                      </a:r>
                      <a:r>
                        <a:rPr lang="en-US" sz="1700" b="1" dirty="0" err="1"/>
                        <a:t>Vivisimo</a:t>
                      </a:r>
                      <a:endParaRPr lang="en-US" sz="1700" b="1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380565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err="1"/>
                        <a:t>Vivisimo</a:t>
                      </a:r>
                      <a:r>
                        <a:rPr lang="en-US" sz="1700" b="1" dirty="0"/>
                        <a:t> Headquarters</a:t>
                      </a:r>
                      <a:r>
                        <a:rPr lang="en-US" sz="1700" dirty="0"/>
                        <a:t/>
                      </a:r>
                      <a:br>
                        <a:rPr lang="en-US" sz="1700" dirty="0"/>
                      </a:br>
                      <a:r>
                        <a:rPr lang="en-US" sz="1700" dirty="0"/>
                        <a:t>1710 Murray Avenue</a:t>
                      </a:r>
                      <a:br>
                        <a:rPr lang="en-US" sz="1700" dirty="0"/>
                      </a:br>
                      <a:r>
                        <a:rPr lang="en-US" sz="1700" dirty="0"/>
                        <a:t>Pittsburgh, PA 15217 USA</a:t>
                      </a:r>
                      <a:br>
                        <a:rPr lang="en-US" sz="1700" dirty="0"/>
                      </a:br>
                      <a:r>
                        <a:rPr lang="en-US" sz="1700" dirty="0"/>
                        <a:t>Tel: +1.412.422.2499</a:t>
                      </a:r>
                      <a:br>
                        <a:rPr lang="en-US" sz="1700" dirty="0"/>
                      </a:br>
                      <a:r>
                        <a:rPr lang="en-US" sz="1700" dirty="0"/>
                        <a:t>Fax: +1.412.422.2495</a:t>
                      </a:r>
                    </a:p>
                  </a:txBody>
                  <a:tcPr marL="44824" marR="44824" marT="44824" marB="44824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01625" y="3429000"/>
            <a:ext cx="4988673" cy="738664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005695"/>
                </a:solidFill>
                <a:effectLst/>
                <a:latin typeface="Arial" pitchFamily="34" charset="0"/>
                <a:cs typeface="Arial" pitchFamily="34" charset="0"/>
              </a:rPr>
              <a:t>Contact </a:t>
            </a: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rgbClr val="005695"/>
                </a:solidFill>
                <a:effectLst/>
                <a:latin typeface="Arial" pitchFamily="34" charset="0"/>
                <a:cs typeface="Arial" pitchFamily="34" charset="0"/>
              </a:rPr>
              <a:t>Vivisimo</a:t>
            </a:r>
            <a:endParaRPr kumimoji="0" lang="en-US" sz="4800" b="1" i="0" u="none" strike="noStrike" cap="none" normalizeH="0" baseline="0" dirty="0" smtClean="0">
              <a:ln>
                <a:noFill/>
              </a:ln>
              <a:solidFill>
                <a:srgbClr val="00569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1001"/>
            <a:ext cx="4648200" cy="27516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Isosceles Triangle 6"/>
          <p:cNvSpPr/>
          <p:nvPr/>
        </p:nvSpPr>
        <p:spPr>
          <a:xfrm rot="10800000">
            <a:off x="1162766" y="1840745"/>
            <a:ext cx="1226098" cy="1345983"/>
          </a:xfrm>
          <a:prstGeom prst="triangl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10800000">
            <a:off x="1799034" y="609600"/>
            <a:ext cx="1203157" cy="1231143"/>
          </a:xfrm>
          <a:prstGeom prst="triangl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10800000">
            <a:off x="555829" y="609600"/>
            <a:ext cx="1219986" cy="1231144"/>
          </a:xfrm>
          <a:prstGeom prst="triangl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876800" y="5257800"/>
            <a:ext cx="2366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http://vivisimo.com/</a:t>
            </a:r>
          </a:p>
        </p:txBody>
      </p:sp>
    </p:spTree>
    <p:extLst>
      <p:ext uri="{BB962C8B-B14F-4D97-AF65-F5344CB8AC3E}">
        <p14:creationId xmlns:p14="http://schemas.microsoft.com/office/powerpoint/2010/main" val="91777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263</TotalTime>
  <Words>98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duprey</dc:creator>
  <cp:lastModifiedBy>Ana duprey</cp:lastModifiedBy>
  <cp:revision>23</cp:revision>
  <dcterms:created xsi:type="dcterms:W3CDTF">2011-02-11T13:43:50Z</dcterms:created>
  <dcterms:modified xsi:type="dcterms:W3CDTF">2011-02-12T22:51:23Z</dcterms:modified>
</cp:coreProperties>
</file>